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88825" cy="6858000"/>
  <p:notesSz cx="6858000" cy="9144000"/>
  <p:embeddedFontLst>
    <p:embeddedFont>
      <p:font typeface="Century Gothic" panose="020B050202020202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66" y="546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260033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1319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8952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254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lt-LT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593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lt-LT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593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7017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8071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3805238" y="0"/>
            <a:ext cx="8380413" cy="6858000"/>
          </a:xfrm>
          <a:custGeom>
            <a:avLst/>
            <a:gdLst/>
            <a:ahLst/>
            <a:cxnLst/>
            <a:rect l="0" t="0" r="0" b="0"/>
            <a:pathLst>
              <a:path w="2647" h="2166" extrusionOk="0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5400"/>
              <a:buFont typeface="Century Gothic"/>
              <a:buNone/>
              <a:defRPr sz="54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8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280"/>
              <a:buFont typeface="Arial"/>
              <a:buNone/>
              <a:defRPr sz="16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280"/>
              <a:buFont typeface="Arial"/>
              <a:buNone/>
              <a:defRPr sz="16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280"/>
              <a:buFont typeface="Arial"/>
              <a:buNone/>
              <a:defRPr sz="16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280"/>
              <a:buFont typeface="Arial"/>
              <a:buNone/>
              <a:defRPr sz="16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60856" y="2361842"/>
            <a:ext cx="5486400" cy="213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2182482" y="-279069"/>
            <a:ext cx="5486400" cy="741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8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4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4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120"/>
              <a:buFont typeface="Arial"/>
              <a:buNone/>
              <a:defRPr sz="14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120"/>
              <a:buFont typeface="Arial"/>
              <a:buNone/>
              <a:defRPr sz="14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120"/>
              <a:buFont typeface="Arial"/>
              <a:buNone/>
              <a:defRPr sz="14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120"/>
              <a:buFont typeface="Arial"/>
              <a:buNone/>
              <a:defRPr sz="1400" b="0" i="0" u="none" strike="noStrike" cap="none">
                <a:solidFill>
                  <a:srgbClr val="9797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1233279" y="1828800"/>
            <a:ext cx="4708734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6262479" y="1828800"/>
            <a:ext cx="4708734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24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1217614" y="2743200"/>
            <a:ext cx="4709160" cy="342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6262054" y="1828799"/>
            <a:ext cx="4709160" cy="83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24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4"/>
          </p:nvPr>
        </p:nvSpPr>
        <p:spPr>
          <a:xfrm>
            <a:off x="6262054" y="2743200"/>
            <a:ext cx="4709160" cy="342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>
            <a:gsLst>
              <a:gs pos="0">
                <a:srgbClr val="D8D8D8"/>
              </a:gs>
              <a:gs pos="100000">
                <a:srgbClr val="FFFFFF">
                  <a:alpha val="88627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5865814" y="685800"/>
            <a:ext cx="5638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684213" y="4876800"/>
            <a:ext cx="38862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>
            <a:gsLst>
              <a:gs pos="0">
                <a:srgbClr val="D8D8D8"/>
              </a:gs>
              <a:gs pos="100000">
                <a:srgbClr val="FFFFFF">
                  <a:alpha val="88627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865813" y="685800"/>
            <a:ext cx="5638800" cy="5486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4213" y="4876800"/>
            <a:ext cx="38862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2714" y="-876300"/>
            <a:ext cx="4343400" cy="9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">
              <a:srgbClr val="F2F2F2"/>
            </a:gs>
            <a:gs pos="28000">
              <a:schemeClr val="lt1"/>
            </a:gs>
            <a:gs pos="48000">
              <a:schemeClr val="lt1"/>
            </a:gs>
            <a:gs pos="100000">
              <a:srgbClr val="D8D8D8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">
              <a:srgbClr val="F2F2F2"/>
            </a:gs>
            <a:gs pos="28000">
              <a:schemeClr val="lt1"/>
            </a:gs>
            <a:gs pos="81000">
              <a:schemeClr val="lt1"/>
            </a:gs>
            <a:gs pos="100000">
              <a:srgbClr val="D8D8D8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549796" y="3429000"/>
            <a:ext cx="11449272" cy="1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3600"/>
              <a:buFont typeface="Century Gothic"/>
              <a:buNone/>
            </a:pPr>
            <a:r>
              <a:rPr lang="cs-CZ" sz="3600" b="1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TOURIST ATTRACTIONS OF OUR REGION</a:t>
            </a:r>
            <a:br>
              <a:rPr lang="cs-CZ" sz="3600" b="1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cs-CZ" sz="3600" b="1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cs-CZ" sz="3600" b="1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cs-CZ" sz="3600" b="1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LITHUANIA</a:t>
            </a:r>
            <a:r>
              <a:rPr lang="cs-CZ" sz="4770" b="1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cs-CZ" sz="4770" b="1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cs-CZ" sz="1170" b="1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cs-CZ" sz="1170" b="1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cs-CZ" sz="4770" b="1"/>
              <a:t>Zypliai manor and Cultural Heritage</a:t>
            </a:r>
            <a:endParaRPr sz="4770" b="1" i="0" u="none" strike="noStrike" cap="none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9" name="Shape 89" descr="F:\ERASMUS+\eu_flag_co_funded_pos_[rgb]_right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49"/>
            <a:ext cx="5760720" cy="164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 descr="F:\ERASMUS+\eu_flag_co_funded_pos_[rgb]_right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49"/>
            <a:ext cx="5760720" cy="16446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/>
          <p:nvPr/>
        </p:nvSpPr>
        <p:spPr>
          <a:xfrm>
            <a:off x="5950396" y="417438"/>
            <a:ext cx="590465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Lithuania</a:t>
            </a:r>
            <a:r>
              <a:rPr lang="cs-CZ" sz="2800" b="1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cs-CZ" sz="2800" b="1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cs-CZ" sz="800" b="1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cs-CZ" sz="800" b="1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cs-CZ" sz="28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Zypliai</a:t>
            </a:r>
            <a:endParaRPr sz="18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333772" y="2132856"/>
            <a:ext cx="1152128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LOCATION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405780" y="6222445"/>
            <a:ext cx="5112568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https://www.ezilon.com/maps/europe/lithuania-physical-maps.html</a:t>
            </a:r>
            <a:endParaRPr sz="12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6238428" y="6222445"/>
            <a:ext cx="5544616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https://nona.net/features/map/placedetail.853132/Zypliai/ </a:t>
            </a:r>
            <a:endParaRPr sz="12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9836" y="2680350"/>
            <a:ext cx="4503812" cy="3412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1000" y="2728754"/>
            <a:ext cx="4503825" cy="3217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 descr="F:\ERASMUS+\eu_flag_co_funded_pos_[rgb]_right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49"/>
            <a:ext cx="5760720" cy="164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405780" y="1988840"/>
            <a:ext cx="4320480" cy="1255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lt-LT" sz="2000" b="1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cs-CZ" sz="2000" b="1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 </a:t>
            </a:r>
            <a:r>
              <a:rPr lang="cs-CZ" sz="2000" b="1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SITE</a:t>
            </a:r>
            <a:endParaRPr sz="20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Architectural, naturalistic,  museum</a:t>
            </a:r>
            <a:endParaRPr sz="2000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5950396" y="417438"/>
            <a:ext cx="590465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Lithuan</a:t>
            </a:r>
            <a:r>
              <a:rPr lang="lt-LT" sz="1800" b="1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</a:t>
            </a:r>
          </a:p>
          <a:p>
            <a:pPr lvl="0"/>
            <a:r>
              <a:rPr lang="en-GB" sz="2400" b="1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Manor </a:t>
            </a:r>
            <a:r>
              <a:rPr lang="en-GB" sz="2400" b="1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house of </a:t>
            </a:r>
            <a:r>
              <a:rPr lang="en-GB" sz="2400" b="1" dirty="0" err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Zypliai</a:t>
            </a:r>
            <a:endParaRPr sz="2400" b="1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405780" y="3392299"/>
            <a:ext cx="4320480" cy="1442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90000"/>
              </a:lnSpc>
            </a:pPr>
            <a:r>
              <a:rPr lang="en-GB" sz="2000" b="1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AREA COVERED</a:t>
            </a:r>
          </a:p>
          <a:p>
            <a:pPr lvl="0" algn="just">
              <a:lnSpc>
                <a:spcPct val="90000"/>
              </a:lnSpc>
            </a:pPr>
            <a:r>
              <a:rPr lang="lt-LT" sz="2000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manor is surronded by </a:t>
            </a:r>
            <a:r>
              <a:rPr lang="en-GB" sz="2000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park</a:t>
            </a:r>
            <a:r>
              <a:rPr lang="lt-LT" sz="2000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which is</a:t>
            </a:r>
            <a:r>
              <a:rPr lang="en-GB" sz="2000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 of the largest in Lithuania and occupies 21 </a:t>
            </a:r>
            <a:r>
              <a:rPr lang="en-GB" sz="2000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hectares</a:t>
            </a:r>
            <a:r>
              <a:rPr lang="lt-LT" sz="2000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GB" sz="2400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5230316" y="1988840"/>
            <a:ext cx="6480720" cy="1973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PHYSICAL AND AESTHETIC FEATURES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lnSpc>
                <a:spcPct val="90000"/>
              </a:lnSpc>
            </a:pPr>
            <a:r>
              <a:rPr lang="en-GB" sz="2000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Ensemble of </a:t>
            </a:r>
            <a:r>
              <a:rPr lang="en-GB" sz="2000" dirty="0" err="1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Zypliai</a:t>
            </a:r>
            <a:r>
              <a:rPr lang="en-GB" sz="2000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manor estate is composed of 13 buildings: mansion, two houses of servants, cow house, stables, barn, coach house, kennel and others. The estate is surrounded by the park which is one of the oldest in Lithuania.</a:t>
            </a:r>
            <a:endParaRPr sz="2000" dirty="0">
              <a:solidFill>
                <a:schemeClr val="bg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405780" y="4834758"/>
            <a:ext cx="4442273" cy="1566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lt-LT" sz="2000" b="1" dirty="0" smtClean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DATING</a:t>
            </a:r>
            <a:endParaRPr sz="2000" dirty="0"/>
          </a:p>
          <a:p>
            <a:pPr lvl="0">
              <a:lnSpc>
                <a:spcPct val="90000"/>
              </a:lnSpc>
            </a:pPr>
            <a:r>
              <a:rPr lang="en-GB" sz="2000" dirty="0" err="1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Zypliai</a:t>
            </a:r>
            <a:r>
              <a:rPr lang="lt-LT" sz="2000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manor ensemble </a:t>
            </a:r>
            <a:r>
              <a:rPr lang="lt-LT" sz="2000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established </a:t>
            </a:r>
            <a:r>
              <a:rPr lang="en-GB" sz="2000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mid-nineteenth </a:t>
            </a:r>
            <a:r>
              <a:rPr lang="en-GB" sz="2000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century</a:t>
            </a:r>
            <a:endParaRPr sz="2000" b="1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400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5230316" y="3962400"/>
            <a:ext cx="6480720" cy="2561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lt-LT" sz="2000" b="1" dirty="0" smtClean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HISTORICAL/SCIENTIFIC/ARTISTIC INFORMATION</a:t>
            </a:r>
            <a:r>
              <a:rPr lang="lt-LT" sz="2000" b="1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 dirty="0"/>
          </a:p>
          <a:p>
            <a:pPr lvl="0" algn="just">
              <a:lnSpc>
                <a:spcPct val="90000"/>
              </a:lnSpc>
            </a:pPr>
            <a:r>
              <a:rPr lang="en-GB" sz="2000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story of estate begins from old </a:t>
            </a:r>
            <a:r>
              <a:rPr lang="en-GB" sz="2000" dirty="0" err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Zypliai</a:t>
            </a:r>
            <a:r>
              <a:rPr lang="en-GB" sz="2000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manor, which was the property of the Grand Duke of Lithuania, and since 1807 devolve to duke </a:t>
            </a:r>
            <a:r>
              <a:rPr lang="en-GB" sz="2000" dirty="0" err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Juozapas</a:t>
            </a:r>
            <a:r>
              <a:rPr lang="en-GB" sz="2000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err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Poniatovskis</a:t>
            </a:r>
            <a:r>
              <a:rPr lang="en-GB" sz="2000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who got it for his merits in the war with Napoleon's army.</a:t>
            </a:r>
            <a:endParaRPr sz="2000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just">
              <a:lnSpc>
                <a:spcPct val="90000"/>
              </a:lnSpc>
            </a:pPr>
            <a:r>
              <a:rPr lang="en-GB" sz="2000" dirty="0" err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Zypliai</a:t>
            </a:r>
            <a:r>
              <a:rPr lang="en-GB" sz="2000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Manor is one of the youngest manors in Lithuania. His story is just 200 years old.</a:t>
            </a:r>
            <a:endParaRPr sz="2000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 descr="F:\ERASMUS+\eu_flag_co_funded_pos_[rgb]_right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49"/>
            <a:ext cx="5760720" cy="164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/>
          <p:nvPr/>
        </p:nvSpPr>
        <p:spPr>
          <a:xfrm>
            <a:off x="5950396" y="417438"/>
            <a:ext cx="590465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REGION NAME</a:t>
            </a:r>
            <a:r>
              <a:rPr lang="cs-CZ" sz="2800" b="1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cs-CZ" sz="2800" b="1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cs-CZ" sz="800" b="1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cs-CZ" sz="800" b="1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lt-LT" sz="2400" b="1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Lithuania</a:t>
            </a:r>
            <a:endParaRPr sz="2400" b="1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80" y="1450428"/>
            <a:ext cx="11521280" cy="44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GB" sz="2000" b="1" dirty="0">
                <a:solidFill>
                  <a:srgbClr val="2A2A2A"/>
                </a:solidFill>
                <a:latin typeface="Century Gothic"/>
                <a:sym typeface="Century Gothic"/>
              </a:rPr>
              <a:t>The</a:t>
            </a:r>
            <a:r>
              <a:rPr lang="lt-LT" sz="2000" b="1" dirty="0">
                <a:solidFill>
                  <a:srgbClr val="2A2A2A"/>
                </a:solidFill>
                <a:latin typeface="Century Gothic"/>
                <a:sym typeface="Century Gothic"/>
              </a:rPr>
              <a:t> </a:t>
            </a:r>
            <a:r>
              <a:rPr lang="en-GB" sz="2000" b="1" dirty="0">
                <a:solidFill>
                  <a:srgbClr val="2A2A2A"/>
                </a:solidFill>
                <a:latin typeface="Century Gothic"/>
                <a:sym typeface="Century Gothic"/>
              </a:rPr>
              <a:t>restaurant “</a:t>
            </a:r>
            <a:r>
              <a:rPr lang="en-GB" sz="2000" b="1" dirty="0" err="1" smtClean="0">
                <a:solidFill>
                  <a:srgbClr val="2A2A2A"/>
                </a:solidFill>
                <a:latin typeface="Century Gothic"/>
                <a:sym typeface="Century Gothic"/>
              </a:rPr>
              <a:t>Kuchmistrai</a:t>
            </a:r>
            <a:r>
              <a:rPr lang="lt-LT" sz="2000" b="1" dirty="0" smtClean="0">
                <a:solidFill>
                  <a:srgbClr val="2A2A2A"/>
                </a:solidFill>
                <a:latin typeface="Century Gothic"/>
                <a:sym typeface="Century Gothic"/>
              </a:rPr>
              <a:t>“ Cultural heritage</a:t>
            </a:r>
            <a:endParaRPr sz="2000" b="1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7735614" y="1895474"/>
            <a:ext cx="4047430" cy="441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655" y="1895474"/>
            <a:ext cx="3389232" cy="4330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18"/>
          <p:cNvSpPr txBox="1"/>
          <p:nvPr/>
        </p:nvSpPr>
        <p:spPr>
          <a:xfrm>
            <a:off x="3951887" y="1895474"/>
            <a:ext cx="3783727" cy="46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90000"/>
              </a:lnSpc>
            </a:pPr>
            <a:r>
              <a:rPr lang="en-GB" sz="2000" dirty="0" smtClean="0">
                <a:solidFill>
                  <a:srgbClr val="2A2A2A"/>
                </a:solidFill>
                <a:latin typeface="Century Gothic"/>
                <a:sym typeface="Century Gothic"/>
              </a:rPr>
              <a:t>The</a:t>
            </a:r>
            <a:r>
              <a:rPr lang="lt-LT" sz="2000" dirty="0" smtClean="0">
                <a:solidFill>
                  <a:srgbClr val="2A2A2A"/>
                </a:solidFill>
                <a:latin typeface="Century Gothic"/>
                <a:sym typeface="Century Gothic"/>
              </a:rPr>
              <a:t> </a:t>
            </a:r>
            <a:r>
              <a:rPr lang="en-GB" sz="2000" dirty="0" smtClean="0">
                <a:solidFill>
                  <a:srgbClr val="2A2A2A"/>
                </a:solidFill>
                <a:latin typeface="Century Gothic"/>
                <a:sym typeface="Century Gothic"/>
              </a:rPr>
              <a:t>restaurant </a:t>
            </a:r>
            <a:r>
              <a:rPr lang="en-GB" sz="2000" dirty="0">
                <a:solidFill>
                  <a:srgbClr val="2A2A2A"/>
                </a:solidFill>
                <a:latin typeface="Century Gothic"/>
                <a:sym typeface="Century Gothic"/>
              </a:rPr>
              <a:t>“</a:t>
            </a:r>
            <a:r>
              <a:rPr lang="en-GB" sz="2000" dirty="0" err="1">
                <a:solidFill>
                  <a:srgbClr val="2A2A2A"/>
                </a:solidFill>
                <a:latin typeface="Century Gothic"/>
                <a:sym typeface="Century Gothic"/>
              </a:rPr>
              <a:t>Kuchmistrai</a:t>
            </a:r>
            <a:r>
              <a:rPr lang="en-GB" sz="2000" dirty="0">
                <a:solidFill>
                  <a:srgbClr val="2A2A2A"/>
                </a:solidFill>
                <a:latin typeface="Century Gothic"/>
                <a:sym typeface="Century Gothic"/>
              </a:rPr>
              <a:t>”, located in the restored kitchen of the </a:t>
            </a:r>
            <a:r>
              <a:rPr lang="en-GB" sz="2000" dirty="0" smtClean="0">
                <a:solidFill>
                  <a:srgbClr val="2A2A2A"/>
                </a:solidFill>
                <a:latin typeface="Century Gothic"/>
                <a:sym typeface="Century Gothic"/>
              </a:rPr>
              <a:t>manor</a:t>
            </a:r>
            <a:r>
              <a:rPr lang="lt-LT" sz="2000" dirty="0" smtClean="0">
                <a:solidFill>
                  <a:srgbClr val="2A2A2A"/>
                </a:solidFill>
                <a:latin typeface="Century Gothic"/>
                <a:sym typeface="Century Gothic"/>
              </a:rPr>
              <a:t>,</a:t>
            </a:r>
            <a:r>
              <a:rPr lang="en-GB" sz="2000" dirty="0" smtClean="0">
                <a:solidFill>
                  <a:srgbClr val="2A2A2A"/>
                </a:solidFill>
                <a:latin typeface="Century Gothic"/>
                <a:sym typeface="Century Gothic"/>
              </a:rPr>
              <a:t> </a:t>
            </a:r>
            <a:r>
              <a:rPr lang="en-GB" sz="2000" dirty="0">
                <a:solidFill>
                  <a:srgbClr val="2A2A2A"/>
                </a:solidFill>
                <a:latin typeface="Century Gothic"/>
                <a:sym typeface="Century Gothic"/>
              </a:rPr>
              <a:t>offers a range of manor dishes prepared according to the traditions of the Lithuanian Grand Duchy “</a:t>
            </a:r>
            <a:r>
              <a:rPr lang="en-GB" sz="2000" dirty="0" err="1">
                <a:solidFill>
                  <a:srgbClr val="2A2A2A"/>
                </a:solidFill>
                <a:latin typeface="Century Gothic"/>
                <a:sym typeface="Century Gothic"/>
              </a:rPr>
              <a:t>kuchmisters</a:t>
            </a:r>
            <a:r>
              <a:rPr lang="en-GB" sz="2000" dirty="0">
                <a:solidFill>
                  <a:srgbClr val="2A2A2A"/>
                </a:solidFill>
                <a:latin typeface="Century Gothic"/>
                <a:sym typeface="Century Gothic"/>
              </a:rPr>
              <a:t>” (chefs</a:t>
            </a:r>
            <a:r>
              <a:rPr lang="en-GB" sz="2000" dirty="0" smtClean="0">
                <a:solidFill>
                  <a:srgbClr val="2A2A2A"/>
                </a:solidFill>
                <a:latin typeface="Century Gothic"/>
                <a:sym typeface="Century Gothic"/>
              </a:rPr>
              <a:t>)</a:t>
            </a:r>
            <a:r>
              <a:rPr lang="lt-LT" sz="2000" dirty="0">
                <a:solidFill>
                  <a:srgbClr val="2A2A2A"/>
                </a:solidFill>
                <a:latin typeface="Century Gothic"/>
                <a:sym typeface="Century Gothic"/>
              </a:rPr>
              <a:t>.</a:t>
            </a:r>
            <a:r>
              <a:rPr lang="en-GB" sz="2000" dirty="0" smtClean="0">
                <a:solidFill>
                  <a:srgbClr val="2A2A2A"/>
                </a:solidFill>
                <a:latin typeface="Century Gothic"/>
                <a:sym typeface="Century Gothic"/>
              </a:rPr>
              <a:t> </a:t>
            </a:r>
            <a:r>
              <a:rPr lang="lt-LT" sz="2000" dirty="0">
                <a:solidFill>
                  <a:srgbClr val="2A2A2A"/>
                </a:solidFill>
                <a:latin typeface="Century Gothic"/>
                <a:sym typeface="Century Gothic"/>
              </a:rPr>
              <a:t>Y</a:t>
            </a:r>
            <a:r>
              <a:rPr lang="en-GB" sz="2000" dirty="0" err="1" smtClean="0">
                <a:solidFill>
                  <a:srgbClr val="2A2A2A"/>
                </a:solidFill>
                <a:latin typeface="Century Gothic"/>
                <a:sym typeface="Century Gothic"/>
              </a:rPr>
              <a:t>ou</a:t>
            </a:r>
            <a:r>
              <a:rPr lang="en-GB" sz="2000" dirty="0" smtClean="0">
                <a:solidFill>
                  <a:srgbClr val="2A2A2A"/>
                </a:solidFill>
                <a:latin typeface="Century Gothic"/>
                <a:sym typeface="Century Gothic"/>
              </a:rPr>
              <a:t> will</a:t>
            </a:r>
            <a:r>
              <a:rPr lang="lt-LT" sz="2000" dirty="0" smtClean="0">
                <a:solidFill>
                  <a:srgbClr val="2A2A2A"/>
                </a:solidFill>
                <a:latin typeface="Century Gothic"/>
                <a:sym typeface="Century Gothic"/>
              </a:rPr>
              <a:t> be able to </a:t>
            </a:r>
            <a:r>
              <a:rPr lang="en-GB" sz="2000" dirty="0" smtClean="0">
                <a:solidFill>
                  <a:srgbClr val="2A2A2A"/>
                </a:solidFill>
                <a:latin typeface="Century Gothic"/>
                <a:sym typeface="Century Gothic"/>
              </a:rPr>
              <a:t> </a:t>
            </a:r>
            <a:r>
              <a:rPr lang="en-GB" sz="2000" dirty="0">
                <a:solidFill>
                  <a:srgbClr val="2A2A2A"/>
                </a:solidFill>
                <a:latin typeface="Century Gothic"/>
                <a:sym typeface="Century Gothic"/>
              </a:rPr>
              <a:t>enjoy undiscovered </a:t>
            </a:r>
            <a:r>
              <a:rPr lang="en-GB" sz="2000" dirty="0" smtClean="0">
                <a:solidFill>
                  <a:srgbClr val="2A2A2A"/>
                </a:solidFill>
                <a:latin typeface="Century Gothic"/>
                <a:sym typeface="Century Gothic"/>
              </a:rPr>
              <a:t>tastes</a:t>
            </a:r>
            <a:r>
              <a:rPr lang="lt-LT" sz="2000" dirty="0" smtClean="0">
                <a:solidFill>
                  <a:srgbClr val="2A2A2A"/>
                </a:solidFill>
                <a:latin typeface="Century Gothic"/>
                <a:sym typeface="Century Gothic"/>
              </a:rPr>
              <a:t> there</a:t>
            </a:r>
            <a:r>
              <a:rPr lang="en-GB" sz="2000" dirty="0" smtClean="0">
                <a:solidFill>
                  <a:srgbClr val="2A2A2A"/>
                </a:solidFill>
                <a:latin typeface="Century Gothic"/>
                <a:sym typeface="Century Gothic"/>
              </a:rPr>
              <a:t>. Those </a:t>
            </a:r>
            <a:r>
              <a:rPr lang="en-GB" sz="2000" dirty="0">
                <a:solidFill>
                  <a:srgbClr val="2A2A2A"/>
                </a:solidFill>
                <a:latin typeface="Century Gothic"/>
                <a:sym typeface="Century Gothic"/>
              </a:rPr>
              <a:t>who do not have much time but still want to try as much as possible, may order three types of tasting or an educational program “</a:t>
            </a:r>
            <a:r>
              <a:rPr lang="en-GB" sz="2000" dirty="0" err="1">
                <a:solidFill>
                  <a:srgbClr val="2A2A2A"/>
                </a:solidFill>
                <a:latin typeface="Century Gothic"/>
                <a:sym typeface="Century Gothic"/>
              </a:rPr>
              <a:t>Zanavykų</a:t>
            </a:r>
            <a:r>
              <a:rPr lang="en-GB" sz="2000" dirty="0">
                <a:solidFill>
                  <a:srgbClr val="2A2A2A"/>
                </a:solidFill>
                <a:latin typeface="Century Gothic"/>
                <a:sym typeface="Century Gothic"/>
              </a:rPr>
              <a:t> </a:t>
            </a:r>
            <a:r>
              <a:rPr lang="en-GB" sz="2000" dirty="0" smtClean="0">
                <a:solidFill>
                  <a:srgbClr val="2A2A2A"/>
                </a:solidFill>
                <a:latin typeface="Century Gothic"/>
                <a:sym typeface="Century Gothic"/>
              </a:rPr>
              <a:t>rag</a:t>
            </a:r>
            <a:r>
              <a:rPr lang="cs-CZ" sz="2000" dirty="0" smtClean="0">
                <a:solidFill>
                  <a:srgbClr val="2A2A2A"/>
                </a:solidFill>
                <a:latin typeface="Century Gothic"/>
                <a:sym typeface="Century Gothic"/>
              </a:rPr>
              <a:t>a</a:t>
            </a:r>
            <a:r>
              <a:rPr lang="en-GB" sz="2000" dirty="0" err="1" smtClean="0">
                <a:solidFill>
                  <a:srgbClr val="2A2A2A"/>
                </a:solidFill>
                <a:latin typeface="Century Gothic"/>
                <a:sym typeface="Century Gothic"/>
              </a:rPr>
              <a:t>učius</a:t>
            </a:r>
            <a:r>
              <a:rPr lang="en-GB" sz="2000" dirty="0">
                <a:solidFill>
                  <a:srgbClr val="2A2A2A"/>
                </a:solidFill>
                <a:latin typeface="Century Gothic"/>
                <a:sym typeface="Century Gothic"/>
              </a:rPr>
              <a:t>“.</a:t>
            </a:r>
            <a:endParaRPr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028497"/>
            <a:ext cx="4048125" cy="3608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hape 120"/>
          <p:cNvSpPr txBox="1"/>
          <p:nvPr/>
        </p:nvSpPr>
        <p:spPr>
          <a:xfrm>
            <a:off x="7725566" y="1853933"/>
            <a:ext cx="4047430" cy="441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27" name="Picture 3" descr="C:\Users\Gimnazija\Desktop\Erasmus +\Panemunes pilys\31171529_1902241369795258_6500698689172930560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489" y="2182822"/>
            <a:ext cx="3977563" cy="408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 descr="F:\ERASMUS+\eu_flag_co_funded_pos_[rgb]_right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49"/>
            <a:ext cx="5760720" cy="164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/>
          <p:nvPr/>
        </p:nvSpPr>
        <p:spPr>
          <a:xfrm>
            <a:off x="5950396" y="417438"/>
            <a:ext cx="590465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REGION NAME</a:t>
            </a:r>
            <a:r>
              <a:rPr lang="cs-CZ" sz="2800" b="1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cs-CZ" sz="2800" b="1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cs-CZ" sz="800" b="1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cs-CZ" sz="800" b="1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lt-LT" sz="2400" b="1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Lithuania</a:t>
            </a:r>
            <a:endParaRPr sz="2400" b="1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261764" y="1499376"/>
            <a:ext cx="11521280" cy="44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lt-LT" sz="2400" b="1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Zypliu Manor</a:t>
            </a:r>
            <a:endParaRPr sz="2400" b="1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7735614" y="1895474"/>
            <a:ext cx="4047430" cy="441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Shape 118"/>
          <p:cNvSpPr txBox="1"/>
          <p:nvPr/>
        </p:nvSpPr>
        <p:spPr>
          <a:xfrm>
            <a:off x="5633544" y="2096632"/>
            <a:ext cx="3269179" cy="442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90000"/>
              </a:lnSpc>
            </a:pPr>
            <a:endParaRPr sz="2000" dirty="0"/>
          </a:p>
        </p:txBody>
      </p:sp>
      <p:sp>
        <p:nvSpPr>
          <p:cNvPr id="11" name="Shape 120"/>
          <p:cNvSpPr txBox="1"/>
          <p:nvPr/>
        </p:nvSpPr>
        <p:spPr>
          <a:xfrm>
            <a:off x="7725566" y="1853933"/>
            <a:ext cx="4047430" cy="441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50" name="Picture 2" descr="C:\Users\Gimnazija\Desktop\Erasmus +\Panemunes pilys\31122749_1902241613128567_8026915055813525504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" b="11413"/>
          <a:stretch/>
        </p:blipFill>
        <p:spPr bwMode="auto">
          <a:xfrm>
            <a:off x="3545525" y="2096632"/>
            <a:ext cx="2720181" cy="297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imnazija\Desktop\Erasmus +\Panemunes pilys\31131366_1902241523128576_1164044756938915840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0" y="3724185"/>
            <a:ext cx="3391399" cy="254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imnazija\Desktop\Erasmus +\Panemunes pilys\31235063_1902241509795244_5848582650591182848_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4" b="4904"/>
          <a:stretch/>
        </p:blipFill>
        <p:spPr bwMode="auto">
          <a:xfrm>
            <a:off x="8568354" y="401344"/>
            <a:ext cx="2763142" cy="332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Gimnazija\Downloads\IMG_0514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" t="11407" r="-343" b="11911"/>
          <a:stretch/>
        </p:blipFill>
        <p:spPr bwMode="auto">
          <a:xfrm>
            <a:off x="5760720" y="3298061"/>
            <a:ext cx="5235917" cy="301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05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 descr="F:\ERASMUS+\eu_flag_co_funded_pos_[rgb]_right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49"/>
            <a:ext cx="5760720" cy="164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405843" y="1988840"/>
            <a:ext cx="4166157" cy="276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CONDITION OF </a:t>
            </a:r>
            <a:r>
              <a:rPr lang="cs-CZ" sz="2000" b="1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PRESERVATION</a:t>
            </a:r>
            <a:endParaRPr sz="2000" b="1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just">
              <a:lnSpc>
                <a:spcPct val="90000"/>
              </a:lnSpc>
            </a:pPr>
            <a:r>
              <a:rPr lang="lt-LT" sz="2000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GB" sz="2000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management </a:t>
            </a:r>
            <a:r>
              <a:rPr lang="en-GB" sz="2000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reconstruction </a:t>
            </a:r>
            <a:r>
              <a:rPr lang="en-GB" sz="2000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works</a:t>
            </a:r>
            <a:r>
              <a:rPr lang="lt-LT" sz="2000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began in 2002</a:t>
            </a:r>
            <a:r>
              <a:rPr lang="en-GB" sz="2000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lt-LT" sz="2000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lang="en-GB" sz="2000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GB" sz="2000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major palaces restoration </a:t>
            </a:r>
            <a:r>
              <a:rPr lang="en-GB" sz="2000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works</a:t>
            </a:r>
            <a:r>
              <a:rPr lang="lt-LT" sz="2000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lang="lt-LT" sz="2000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ere</a:t>
            </a:r>
            <a:r>
              <a:rPr lang="en-GB" sz="2000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completed</a:t>
            </a:r>
            <a:r>
              <a:rPr lang="lt-LT" sz="2000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2012.</a:t>
            </a:r>
          </a:p>
          <a:p>
            <a:pPr lvl="0">
              <a:lnSpc>
                <a:spcPct val="90000"/>
              </a:lnSpc>
            </a:pPr>
            <a:r>
              <a:rPr lang="en-GB" sz="2000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Works were funded by the </a:t>
            </a:r>
            <a:r>
              <a:rPr lang="en-GB" sz="2000" dirty="0" err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Šakiai</a:t>
            </a:r>
            <a:r>
              <a:rPr lang="en-GB" sz="2000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District municipality, Department of Cultural Heritage and the European Union funds. </a:t>
            </a:r>
            <a:endParaRPr sz="2000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5950396" y="417438"/>
            <a:ext cx="590465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Lithuania</a:t>
            </a:r>
            <a:r>
              <a:rPr lang="cs-CZ" sz="2800" b="1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cs-CZ" sz="2800" b="1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cs-CZ" sz="800" b="1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cs-CZ" sz="800" b="1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lt-LT" sz="2800" b="1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Zypliu manor</a:t>
            </a:r>
            <a:endParaRPr sz="1800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4896083" y="1460938"/>
            <a:ext cx="6814953" cy="370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VISITING TIME</a:t>
            </a:r>
            <a:endParaRPr sz="2000" b="1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2" name="Shape 132" descr="Vuot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520707" y="2364217"/>
            <a:ext cx="4422979" cy="367222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8758708" y="2564904"/>
            <a:ext cx="2952328" cy="474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Monday to Thursday - 9am to 5pm (lunch break 12-13 hours)</a:t>
            </a:r>
            <a:endParaRPr sz="20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- 9am to 4pm (lunch break 12-13 hours)</a:t>
            </a:r>
            <a:endParaRPr sz="20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-CZ" sz="200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Saturday to Sunday is 10:00 to 16:00.</a:t>
            </a:r>
            <a:endParaRPr sz="20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a guide you can visit this area in 1h 30min</a:t>
            </a:r>
            <a:endParaRPr sz="20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405843" y="4750676"/>
            <a:ext cx="4320600" cy="19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lt-LT" sz="2000" b="1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TICKETS </a:t>
            </a:r>
            <a:r>
              <a:rPr lang="cs-CZ" sz="2000" b="1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lang="cs-CZ" sz="2000" b="1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BOOKING</a:t>
            </a:r>
            <a:endParaRPr sz="2000" b="1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ticket with no guide </a:t>
            </a:r>
            <a:endParaRPr lang="lt-LT" sz="2000" dirty="0" smtClean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</a:t>
            </a:r>
            <a:r>
              <a:rPr lang="cs-CZ" sz="2000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adults 1</a:t>
            </a:r>
            <a:r>
              <a:rPr lang="cs-CZ" sz="2000" dirty="0">
                <a:solidFill>
                  <a:srgbClr val="44444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€, for teens and seniors 0,5€ and for children its free.</a:t>
            </a:r>
            <a:r>
              <a:rPr lang="cs-CZ" sz="2000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can buy a ticket online or in the museum.</a:t>
            </a:r>
            <a:endParaRPr sz="2000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4" name="Picture 2" descr="C:\Users\Gimnazija\Desktop\Erasmus +\Panemunes pilys\31171436_1902241419795253_64589281565343744_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1" r="-2332" b="6739"/>
          <a:stretch/>
        </p:blipFill>
        <p:spPr bwMode="auto">
          <a:xfrm>
            <a:off x="4726443" y="1988840"/>
            <a:ext cx="3841867" cy="4683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 descr="F:\ERASMUS+\eu_flag_co_funded_pos_[rgb]_right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49"/>
            <a:ext cx="5760720" cy="164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405780" y="1988840"/>
            <a:ext cx="4680520" cy="585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ACCESSIBILITY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just">
              <a:lnSpc>
                <a:spcPct val="90000"/>
              </a:lnSpc>
            </a:pPr>
            <a:r>
              <a:rPr lang="lt-LT" sz="2000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Zypliai manor is located in </a:t>
            </a:r>
            <a:r>
              <a:rPr lang="lt-LT" sz="2000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Zypliai village near a little town Lukšiai, 0.5 km from Kaunas-Šakiai </a:t>
            </a:r>
            <a:r>
              <a:rPr lang="lt-LT" sz="2000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road. 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lt-LT" sz="2000" dirty="0" smtClean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000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cs-CZ" sz="2000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rogramme</a:t>
            </a:r>
            <a:r>
              <a:rPr lang="lt-LT" sz="2000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</a:t>
            </a:r>
            <a:r>
              <a:rPr lang="cs-CZ" sz="2000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cs-CZ" sz="2000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disabled </a:t>
            </a:r>
            <a:r>
              <a:rPr lang="cs-CZ" sz="2000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people</a:t>
            </a:r>
            <a:r>
              <a:rPr lang="lt-LT" sz="2000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are availlable</a:t>
            </a:r>
            <a:r>
              <a:rPr lang="cs-CZ" sz="2000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cs-CZ" sz="2000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the people who are suffering from blindness there is a description about everything in Braille. And for people who are deaf there is a special guide who tells everything in sign language.</a:t>
            </a:r>
            <a:endParaRPr sz="2000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5950396" y="417438"/>
            <a:ext cx="590465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Lithuania</a:t>
            </a:r>
            <a:r>
              <a:rPr lang="cs-CZ" sz="28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cs-CZ" sz="28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cs-CZ" sz="8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cs-CZ" sz="8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cs-CZ" sz="2800" b="1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Zyplių dvaras</a:t>
            </a:r>
            <a:endParaRPr sz="180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6022404" y="1988840"/>
            <a:ext cx="5688632" cy="3886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FACILITIES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000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some hotels to stay and rural tourism accomodation clause to the area.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000" dirty="0" smtClean="0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Cafes and restaurants are available in Sakiai as well as the restaurant with special menue next to the manor. </a:t>
            </a:r>
            <a:endParaRPr sz="2000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ntinental_Europe_16x9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496</Words>
  <Application>Microsoft Office PowerPoint</Application>
  <PresentationFormat>Vlastní</PresentationFormat>
  <Paragraphs>69</Paragraphs>
  <Slides>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Century Gothic</vt:lpstr>
      <vt:lpstr>Arial</vt:lpstr>
      <vt:lpstr>Continental_Europe_16x9</vt:lpstr>
      <vt:lpstr>TOURIST ATTRACTIONS OF OUR REGION  LITHUANIA  Zypliai manor and Cultural Heritage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TOURIST ATTRACTIONS OF OUR REGION  LITHUANIA  Zypliai manor and Cultural Heritage</dc:title>
  <dc:creator>Gimnazija</dc:creator>
  <cp:lastModifiedBy>Žaneta Jirsová</cp:lastModifiedBy>
  <cp:revision>15</cp:revision>
  <dcterms:modified xsi:type="dcterms:W3CDTF">2018-06-12T06:23:39Z</dcterms:modified>
</cp:coreProperties>
</file>